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332" r:id="rId3"/>
    <p:sldId id="336" r:id="rId4"/>
    <p:sldId id="346" r:id="rId5"/>
    <p:sldId id="333" r:id="rId6"/>
    <p:sldId id="337" r:id="rId7"/>
    <p:sldId id="334" r:id="rId8"/>
    <p:sldId id="345" r:id="rId9"/>
    <p:sldId id="348" r:id="rId10"/>
    <p:sldId id="340" r:id="rId11"/>
  </p:sldIdLst>
  <p:sldSz cx="20104100" cy="11303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3560">
          <p15:clr>
            <a:srgbClr val="A4A3A4"/>
          </p15:clr>
        </p15:guide>
        <p15:guide id="2" pos="63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55" d="100"/>
          <a:sy n="55" d="100"/>
        </p:scale>
        <p:origin x="588" y="96"/>
      </p:cViewPr>
      <p:guideLst>
        <p:guide orient="horz" pos="3560"/>
        <p:guide pos="63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62" name="Shape 6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50747819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Helvetica Neue"/>
      </a:defRPr>
    </a:lvl1pPr>
    <a:lvl2pPr indent="228600" latinLnBrk="0">
      <a:defRPr sz="1200">
        <a:latin typeface="+mn-lt"/>
        <a:ea typeface="+mn-ea"/>
        <a:cs typeface="+mn-cs"/>
        <a:sym typeface="Helvetica Neue"/>
      </a:defRPr>
    </a:lvl2pPr>
    <a:lvl3pPr indent="457200" latinLnBrk="0">
      <a:defRPr sz="1200">
        <a:latin typeface="+mn-lt"/>
        <a:ea typeface="+mn-ea"/>
        <a:cs typeface="+mn-cs"/>
        <a:sym typeface="Helvetica Neue"/>
      </a:defRPr>
    </a:lvl3pPr>
    <a:lvl4pPr indent="685800" latinLnBrk="0">
      <a:defRPr sz="1200">
        <a:latin typeface="+mn-lt"/>
        <a:ea typeface="+mn-ea"/>
        <a:cs typeface="+mn-cs"/>
        <a:sym typeface="Helvetica Neue"/>
      </a:defRPr>
    </a:lvl4pPr>
    <a:lvl5pPr indent="914400" latinLnBrk="0">
      <a:defRPr sz="1200">
        <a:latin typeface="+mn-lt"/>
        <a:ea typeface="+mn-ea"/>
        <a:cs typeface="+mn-cs"/>
        <a:sym typeface="Helvetica Neue"/>
      </a:defRPr>
    </a:lvl5pPr>
    <a:lvl6pPr indent="1143000" latinLnBrk="0">
      <a:defRPr sz="1200">
        <a:latin typeface="+mn-lt"/>
        <a:ea typeface="+mn-ea"/>
        <a:cs typeface="+mn-cs"/>
        <a:sym typeface="Helvetica Neue"/>
      </a:defRPr>
    </a:lvl6pPr>
    <a:lvl7pPr indent="1371600" latinLnBrk="0">
      <a:defRPr sz="1200">
        <a:latin typeface="+mn-lt"/>
        <a:ea typeface="+mn-ea"/>
        <a:cs typeface="+mn-cs"/>
        <a:sym typeface="Helvetica Neue"/>
      </a:defRPr>
    </a:lvl7pPr>
    <a:lvl8pPr indent="1600200" latinLnBrk="0">
      <a:defRPr sz="1200">
        <a:latin typeface="+mn-lt"/>
        <a:ea typeface="+mn-ea"/>
        <a:cs typeface="+mn-cs"/>
        <a:sym typeface="Helvetica Neue"/>
      </a:defRPr>
    </a:lvl8pPr>
    <a:lvl9pPr indent="1828800" latinLnBrk="0">
      <a:defRPr sz="1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507806" y="3505898"/>
            <a:ext cx="17088487" cy="2374964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14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3015614" y="6333235"/>
            <a:ext cx="14072871" cy="2827338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3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2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1005205" y="2601149"/>
            <a:ext cx="8745285" cy="7464172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k object 16"/>
          <p:cNvSpPr/>
          <p:nvPr/>
        </p:nvSpPr>
        <p:spPr>
          <a:xfrm>
            <a:off x="0" y="1620893"/>
            <a:ext cx="16460232" cy="1"/>
          </a:xfrm>
          <a:prstGeom prst="line">
            <a:avLst/>
          </a:prstGeom>
          <a:ln w="75390">
            <a:solidFill>
              <a:srgbClr val="00E6FF"/>
            </a:solidFill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3" name="bk object 17"/>
          <p:cNvSpPr/>
          <p:nvPr/>
        </p:nvSpPr>
        <p:spPr>
          <a:xfrm>
            <a:off x="17850684" y="1620891"/>
            <a:ext cx="2253415" cy="1"/>
          </a:xfrm>
          <a:prstGeom prst="line">
            <a:avLst/>
          </a:prstGeom>
          <a:ln w="75390">
            <a:solidFill>
              <a:srgbClr val="DADADA"/>
            </a:solidFill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005205" y="452373"/>
            <a:ext cx="18093690" cy="18094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5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1005205" y="2601149"/>
            <a:ext cx="18093690" cy="74641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6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8831923" y="10517695"/>
            <a:ext cx="266974" cy="2794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algn="r">
              <a:defRPr>
                <a:solidFill>
                  <a:srgbClr val="888888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22860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2743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3200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3657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jpe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object 2"/>
          <p:cNvSpPr/>
          <p:nvPr/>
        </p:nvSpPr>
        <p:spPr>
          <a:xfrm>
            <a:off x="0" y="-1"/>
            <a:ext cx="20104101" cy="11308557"/>
          </a:xfrm>
          <a:prstGeom prst="rect">
            <a:avLst/>
          </a:prstGeom>
          <a:solidFill>
            <a:srgbClr val="0F4B81"/>
          </a:solidFill>
          <a:ln w="12700">
            <a:miter lim="400000"/>
          </a:ln>
        </p:spPr>
        <p:txBody>
          <a:bodyPr lIns="45719" rIns="45719"/>
          <a:lstStyle/>
          <a:p>
            <a:endParaRPr lang="ru-RU" dirty="0"/>
          </a:p>
        </p:txBody>
      </p:sp>
      <p:sp>
        <p:nvSpPr>
          <p:cNvPr id="65" name="object 3"/>
          <p:cNvSpPr/>
          <p:nvPr/>
        </p:nvSpPr>
        <p:spPr>
          <a:xfrm>
            <a:off x="-1" y="9976659"/>
            <a:ext cx="3807216" cy="125652"/>
          </a:xfrm>
          <a:prstGeom prst="rect">
            <a:avLst/>
          </a:prstGeom>
          <a:solidFill>
            <a:srgbClr val="00E7FF"/>
          </a:solid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66" name="object 4"/>
          <p:cNvSpPr/>
          <p:nvPr/>
        </p:nvSpPr>
        <p:spPr>
          <a:xfrm>
            <a:off x="16510491" y="9976659"/>
            <a:ext cx="3593608" cy="12565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9" name="НАЗВАНИЕ…"/>
          <p:cNvSpPr txBox="1"/>
          <p:nvPr/>
        </p:nvSpPr>
        <p:spPr>
          <a:xfrm>
            <a:off x="1207483" y="2559244"/>
            <a:ext cx="18350609" cy="66479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10000" spc="500">
                <a:solidFill>
                  <a:srgbClr val="FFFFFF"/>
                </a:solidFill>
                <a:latin typeface="Rubik Regular"/>
                <a:ea typeface="Rubik Regular"/>
                <a:cs typeface="Rubik Regular"/>
                <a:sym typeface="Rubik Regular"/>
              </a:defRPr>
            </a:pPr>
            <a:r>
              <a:rPr lang="ru-RU" sz="5000" b="1" dirty="0">
                <a:latin typeface="+mn-lt"/>
              </a:rPr>
              <a:t>ОТЧЕТ</a:t>
            </a:r>
          </a:p>
          <a:p>
            <a:pPr algn="ctr">
              <a:defRPr sz="10000" spc="500">
                <a:solidFill>
                  <a:srgbClr val="FFFFFF"/>
                </a:solidFill>
                <a:latin typeface="Rubik Regular"/>
                <a:ea typeface="Rubik Regular"/>
                <a:cs typeface="Rubik Regular"/>
                <a:sym typeface="Rubik Regular"/>
              </a:defRPr>
            </a:pPr>
            <a:r>
              <a:rPr lang="ru-RU" sz="5000" b="1" dirty="0">
                <a:latin typeface="+mn-lt"/>
              </a:rPr>
              <a:t>по реализации проекта «Оптимизация процесса хранения электронных документов сотрудников на персональных компьютерах».</a:t>
            </a:r>
          </a:p>
          <a:p>
            <a:pPr algn="ctr">
              <a:defRPr sz="10000" spc="500">
                <a:solidFill>
                  <a:srgbClr val="FFFFFF"/>
                </a:solidFill>
                <a:latin typeface="Rubik Regular"/>
                <a:ea typeface="Rubik Regular"/>
                <a:cs typeface="Rubik Regular"/>
                <a:sym typeface="Rubik Regular"/>
              </a:defRPr>
            </a:pPr>
            <a:endParaRPr lang="ru-RU" sz="5600" b="1" dirty="0">
              <a:latin typeface="+mn-lt"/>
            </a:endParaRPr>
          </a:p>
          <a:p>
            <a:pPr algn="ctr">
              <a:defRPr sz="10000" spc="500">
                <a:solidFill>
                  <a:srgbClr val="FFFFFF"/>
                </a:solidFill>
                <a:latin typeface="Rubik Regular"/>
                <a:ea typeface="Rubik Regular"/>
                <a:cs typeface="Rubik Regular"/>
                <a:sym typeface="Rubik Regular"/>
              </a:defRPr>
            </a:pPr>
            <a:r>
              <a:rPr lang="ru-RU" sz="1700" b="1" dirty="0">
                <a:latin typeface="+mn-lt"/>
              </a:rPr>
              <a:t>Срок реализации с 10.08.2022 до 30.11.2022</a:t>
            </a:r>
          </a:p>
          <a:p>
            <a:pPr algn="ctr">
              <a:defRPr sz="10000" spc="500">
                <a:solidFill>
                  <a:srgbClr val="FFFFFF"/>
                </a:solidFill>
                <a:latin typeface="Rubik Regular"/>
                <a:ea typeface="Rubik Regular"/>
                <a:cs typeface="Rubik Regular"/>
                <a:sym typeface="Rubik Regular"/>
              </a:defRPr>
            </a:pPr>
            <a:endParaRPr lang="ru-RU" sz="1700" b="1" dirty="0">
              <a:latin typeface="+mn-lt"/>
            </a:endParaRPr>
          </a:p>
          <a:p>
            <a:pPr algn="ctr">
              <a:defRPr sz="10000" spc="500">
                <a:solidFill>
                  <a:srgbClr val="FFFFFF"/>
                </a:solidFill>
                <a:latin typeface="Rubik Regular"/>
                <a:ea typeface="Rubik Regular"/>
                <a:cs typeface="Rubik Regular"/>
                <a:sym typeface="Rubik Regular"/>
              </a:defRPr>
            </a:pPr>
            <a:endParaRPr lang="ru-RU" sz="1700" b="1" dirty="0">
              <a:latin typeface="+mn-lt"/>
            </a:endParaRPr>
          </a:p>
          <a:p>
            <a:pPr algn="ctr">
              <a:defRPr sz="10000" spc="500">
                <a:solidFill>
                  <a:srgbClr val="FFFFFF"/>
                </a:solidFill>
                <a:latin typeface="Rubik Regular"/>
                <a:ea typeface="Rubik Regular"/>
                <a:cs typeface="Rubik Regular"/>
                <a:sym typeface="Rubik Regular"/>
              </a:defRPr>
            </a:pPr>
            <a:endParaRPr lang="ru-RU" sz="1700" b="1" dirty="0">
              <a:latin typeface="+mn-lt"/>
            </a:endParaRPr>
          </a:p>
          <a:p>
            <a:pPr algn="ctr">
              <a:defRPr sz="10000" spc="500">
                <a:solidFill>
                  <a:srgbClr val="FFFFFF"/>
                </a:solidFill>
                <a:latin typeface="Rubik Regular"/>
                <a:ea typeface="Rubik Regular"/>
                <a:cs typeface="Rubik Regular"/>
                <a:sym typeface="Rubik Regular"/>
              </a:defRPr>
            </a:pPr>
            <a:endParaRPr lang="ru-RU" sz="1700" b="1" dirty="0">
              <a:latin typeface="+mn-lt"/>
            </a:endParaRPr>
          </a:p>
          <a:p>
            <a:pPr algn="ctr">
              <a:defRPr sz="10000" spc="500">
                <a:solidFill>
                  <a:srgbClr val="FFFFFF"/>
                </a:solidFill>
                <a:latin typeface="Rubik Regular"/>
                <a:ea typeface="Rubik Regular"/>
                <a:cs typeface="Rubik Regular"/>
                <a:sym typeface="Rubik Regular"/>
              </a:defRPr>
            </a:pPr>
            <a:endParaRPr lang="ru-RU" sz="1700" b="1" dirty="0">
              <a:latin typeface="+mn-lt"/>
            </a:endParaRPr>
          </a:p>
          <a:p>
            <a:pPr algn="r">
              <a:defRPr sz="10000" spc="500">
                <a:solidFill>
                  <a:srgbClr val="FFFFFF"/>
                </a:solidFill>
                <a:latin typeface="Rubik Regular"/>
                <a:ea typeface="Rubik Regular"/>
                <a:cs typeface="Rubik Regular"/>
                <a:sym typeface="Rubik Regular"/>
              </a:defRPr>
            </a:pPr>
            <a:r>
              <a:rPr lang="ru-RU" sz="1700" b="1" dirty="0">
                <a:latin typeface="+mn-lt"/>
              </a:rPr>
              <a:t>Руководитель рабочей группы</a:t>
            </a:r>
          </a:p>
          <a:p>
            <a:pPr algn="r">
              <a:defRPr sz="10000" spc="500">
                <a:solidFill>
                  <a:srgbClr val="FFFFFF"/>
                </a:solidFill>
                <a:latin typeface="Rubik Regular"/>
                <a:ea typeface="Rubik Regular"/>
                <a:cs typeface="Rubik Regular"/>
                <a:sym typeface="Rubik Regular"/>
              </a:defRPr>
            </a:pPr>
            <a:r>
              <a:rPr lang="ru-RU" sz="1700" b="1" dirty="0">
                <a:latin typeface="+mn-lt"/>
              </a:rPr>
              <a:t>Начальник отдела закупок в сфере </a:t>
            </a:r>
          </a:p>
          <a:p>
            <a:pPr algn="r">
              <a:defRPr sz="10000" spc="500">
                <a:solidFill>
                  <a:srgbClr val="FFFFFF"/>
                </a:solidFill>
                <a:latin typeface="Rubik Regular"/>
                <a:ea typeface="Rubik Regular"/>
                <a:cs typeface="Rubik Regular"/>
                <a:sym typeface="Rubik Regular"/>
              </a:defRPr>
            </a:pPr>
            <a:r>
              <a:rPr lang="ru-RU" sz="1700" b="1" dirty="0">
                <a:latin typeface="+mn-lt"/>
              </a:rPr>
              <a:t>организации закупок работ, услуг</a:t>
            </a:r>
          </a:p>
          <a:p>
            <a:pPr algn="r">
              <a:defRPr sz="10000" spc="500">
                <a:solidFill>
                  <a:srgbClr val="FFFFFF"/>
                </a:solidFill>
                <a:latin typeface="Rubik Regular"/>
                <a:ea typeface="Rubik Regular"/>
                <a:cs typeface="Rubik Regular"/>
                <a:sym typeface="Rubik Regular"/>
              </a:defRPr>
            </a:pPr>
            <a:r>
              <a:rPr lang="ru-RU" sz="1700" b="1" dirty="0">
                <a:latin typeface="+mn-lt"/>
              </a:rPr>
              <a:t>И.Е. Абашкина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07012"/>
            <a:ext cx="3110282" cy="3110282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EDAB963-374E-46EC-92B2-52A697E57041}"/>
              </a:ext>
            </a:extLst>
          </p:cNvPr>
          <p:cNvSpPr/>
          <p:nvPr/>
        </p:nvSpPr>
        <p:spPr>
          <a:xfrm>
            <a:off x="2818006" y="1044682"/>
            <a:ext cx="99008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3200" b="1" dirty="0">
                <a:solidFill>
                  <a:schemeClr val="bg1"/>
                </a:solidFill>
                <a:latin typeface="+mn-lt"/>
              </a:rPr>
              <a:t>ГКУ РО «Центр закупок Рязанской области»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object 2"/>
          <p:cNvSpPr/>
          <p:nvPr/>
        </p:nvSpPr>
        <p:spPr>
          <a:xfrm>
            <a:off x="0" y="-1"/>
            <a:ext cx="20104101" cy="11308557"/>
          </a:xfrm>
          <a:prstGeom prst="rect">
            <a:avLst/>
          </a:prstGeom>
          <a:solidFill>
            <a:srgbClr val="0F4B81"/>
          </a:solid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65" name="object 3"/>
          <p:cNvSpPr/>
          <p:nvPr/>
        </p:nvSpPr>
        <p:spPr>
          <a:xfrm>
            <a:off x="-1" y="9976659"/>
            <a:ext cx="3807216" cy="125652"/>
          </a:xfrm>
          <a:prstGeom prst="rect">
            <a:avLst/>
          </a:prstGeom>
          <a:solidFill>
            <a:srgbClr val="00E7FF"/>
          </a:solid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66" name="object 4"/>
          <p:cNvSpPr/>
          <p:nvPr/>
        </p:nvSpPr>
        <p:spPr>
          <a:xfrm>
            <a:off x="16510491" y="9976659"/>
            <a:ext cx="3593608" cy="12565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9" name="НАЗВАНИЕ…"/>
          <p:cNvSpPr txBox="1"/>
          <p:nvPr/>
        </p:nvSpPr>
        <p:spPr>
          <a:xfrm>
            <a:off x="927991" y="4036040"/>
            <a:ext cx="18350609" cy="1815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10000" spc="500">
                <a:solidFill>
                  <a:srgbClr val="FFFFFF"/>
                </a:solidFill>
                <a:latin typeface="Rubik Regular"/>
                <a:ea typeface="Rubik Regular"/>
                <a:cs typeface="Rubik Regular"/>
                <a:sym typeface="Rubik Regular"/>
              </a:defRPr>
            </a:pPr>
            <a:r>
              <a:rPr lang="ru-RU" sz="5600" b="1" dirty="0"/>
              <a:t>СПАСИБО ЗА ВНИМАНИЕ!</a:t>
            </a:r>
          </a:p>
          <a:p>
            <a:pPr>
              <a:defRPr sz="10000" spc="500">
                <a:solidFill>
                  <a:srgbClr val="FFFFFF"/>
                </a:solidFill>
                <a:latin typeface="Rubik Regular"/>
                <a:ea typeface="Rubik Regular"/>
                <a:cs typeface="Rubik Regular"/>
                <a:sym typeface="Rubik Regular"/>
              </a:defRPr>
            </a:pPr>
            <a:endParaRPr sz="5600" dirty="0"/>
          </a:p>
        </p:txBody>
      </p:sp>
    </p:spTree>
    <p:extLst>
      <p:ext uri="{BB962C8B-B14F-4D97-AF65-F5344CB8AC3E}">
        <p14:creationId xmlns:p14="http://schemas.microsoft.com/office/powerpoint/2010/main" val="2820721932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2400"/>
            <a:ext cx="1828800" cy="18288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CC5340DC-F716-4750-A615-B499A3E5423E}"/>
              </a:ext>
            </a:extLst>
          </p:cNvPr>
          <p:cNvSpPr txBox="1"/>
          <p:nvPr/>
        </p:nvSpPr>
        <p:spPr>
          <a:xfrm>
            <a:off x="1828800" y="189638"/>
            <a:ext cx="59250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ГКУ РО «Центр закупок Рязанской области»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3B8EA87-0C24-450C-B0AD-FA9151F462B4}"/>
              </a:ext>
            </a:extLst>
          </p:cNvPr>
          <p:cNvSpPr txBox="1"/>
          <p:nvPr/>
        </p:nvSpPr>
        <p:spPr>
          <a:xfrm>
            <a:off x="1929879" y="953322"/>
            <a:ext cx="4009339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defTabSz="457200" hangingPunct="1"/>
            <a:r>
              <a:rPr lang="ru-RU" sz="3200" b="1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Microsoft YaHei" panose="020B0503020204020204" pitchFamily="34" charset="-122"/>
                <a:cs typeface="+mn-cs"/>
              </a:rPr>
              <a:t>Рабочая группа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1064829-6AC5-AD83-33AD-2EF21D64C3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965" t="29202" r="9227" b="13567"/>
          <a:stretch/>
        </p:blipFill>
        <p:spPr>
          <a:xfrm>
            <a:off x="0" y="1676400"/>
            <a:ext cx="20104100" cy="962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365415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450" y="-152400"/>
            <a:ext cx="1828800" cy="18288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3B8EA87-0C24-450C-B0AD-FA9151F462B4}"/>
              </a:ext>
            </a:extLst>
          </p:cNvPr>
          <p:cNvSpPr txBox="1"/>
          <p:nvPr/>
        </p:nvSpPr>
        <p:spPr>
          <a:xfrm>
            <a:off x="1748437" y="896779"/>
            <a:ext cx="10414988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defTabSz="457200" hangingPunct="1"/>
            <a:r>
              <a:rPr lang="ru-RU" sz="3200" b="1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Microsoft YaHei" panose="020B0503020204020204" pitchFamily="34" charset="-122"/>
                <a:cs typeface="+mn-cs"/>
              </a:rPr>
              <a:t>Карта потока создания ценности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5340DC-F716-4750-A615-B499A3E5423E}"/>
              </a:ext>
            </a:extLst>
          </p:cNvPr>
          <p:cNvSpPr txBox="1"/>
          <p:nvPr/>
        </p:nvSpPr>
        <p:spPr>
          <a:xfrm>
            <a:off x="1657350" y="230832"/>
            <a:ext cx="59250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</a:rPr>
              <a:t>ГКУ РО «Центр закупок Рязанской области»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CF0DD9C-B10A-4782-990B-1CEA02DE7612}"/>
              </a:ext>
            </a:extLst>
          </p:cNvPr>
          <p:cNvSpPr txBox="1"/>
          <p:nvPr/>
        </p:nvSpPr>
        <p:spPr>
          <a:xfrm>
            <a:off x="234351" y="1723247"/>
            <a:ext cx="19520888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457200" hangingPunct="1"/>
            <a:r>
              <a:rPr lang="ru-RU" sz="3200" b="1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Microsoft YaHei" panose="020B0503020204020204" pitchFamily="34" charset="-122"/>
                <a:cs typeface="+mn-cs"/>
              </a:rPr>
              <a:t>Текущая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065CD8-49E1-C296-D805-5F656266D9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06" t="24538" r="16859" b="20007"/>
          <a:stretch/>
        </p:blipFill>
        <p:spPr>
          <a:xfrm>
            <a:off x="234351" y="2845882"/>
            <a:ext cx="19520888" cy="7560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375550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450" y="-152400"/>
            <a:ext cx="1828800" cy="18288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3B8EA87-0C24-450C-B0AD-FA9151F462B4}"/>
              </a:ext>
            </a:extLst>
          </p:cNvPr>
          <p:cNvSpPr txBox="1"/>
          <p:nvPr/>
        </p:nvSpPr>
        <p:spPr>
          <a:xfrm>
            <a:off x="1748437" y="896779"/>
            <a:ext cx="10414988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defTabSz="457200" hangingPunct="1"/>
            <a:r>
              <a:rPr lang="ru-RU" sz="3200" b="1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Microsoft YaHei" panose="020B0503020204020204" pitchFamily="34" charset="-122"/>
                <a:cs typeface="+mn-cs"/>
              </a:rPr>
              <a:t>Карта потока создания ценности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5340DC-F716-4750-A615-B499A3E5423E}"/>
              </a:ext>
            </a:extLst>
          </p:cNvPr>
          <p:cNvSpPr txBox="1"/>
          <p:nvPr/>
        </p:nvSpPr>
        <p:spPr>
          <a:xfrm>
            <a:off x="1657350" y="230832"/>
            <a:ext cx="59250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</a:rPr>
              <a:t>ГКУ РО «Центр закупок Рязанской области»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415E377A-8982-47AB-A121-B341ECE3E794}"/>
              </a:ext>
            </a:extLst>
          </p:cNvPr>
          <p:cNvSpPr txBox="1"/>
          <p:nvPr/>
        </p:nvSpPr>
        <p:spPr>
          <a:xfrm>
            <a:off x="-171450" y="1942237"/>
            <a:ext cx="1990725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457200" hangingPunct="1"/>
            <a:r>
              <a:rPr lang="ru-RU" sz="3200" b="1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Microsoft YaHei" panose="020B0503020204020204" pitchFamily="34" charset="-122"/>
                <a:cs typeface="+mn-cs"/>
              </a:rPr>
              <a:t>Целевая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654AEE4-229D-B203-7A74-D84EBFA011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80" t="24599" r="48946" b="19311"/>
          <a:stretch/>
        </p:blipFill>
        <p:spPr>
          <a:xfrm>
            <a:off x="3464168" y="3464169"/>
            <a:ext cx="13586245" cy="6196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77696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2400"/>
            <a:ext cx="1828800" cy="1828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C5340DC-F716-4750-A615-B499A3E5423E}"/>
              </a:ext>
            </a:extLst>
          </p:cNvPr>
          <p:cNvSpPr txBox="1"/>
          <p:nvPr/>
        </p:nvSpPr>
        <p:spPr>
          <a:xfrm>
            <a:off x="1828800" y="189638"/>
            <a:ext cx="59250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ГКУ РО «Центр закупок Рязанской области»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B8EA87-0C24-450C-B0AD-FA9151F462B4}"/>
              </a:ext>
            </a:extLst>
          </p:cNvPr>
          <p:cNvSpPr txBox="1"/>
          <p:nvPr/>
        </p:nvSpPr>
        <p:spPr>
          <a:xfrm>
            <a:off x="2052876" y="953322"/>
            <a:ext cx="585287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defTabSz="457200" hangingPunct="1"/>
            <a:r>
              <a:rPr lang="ru-RU" sz="3200" b="1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Microsoft YaHei" panose="020B0503020204020204" pitchFamily="34" charset="-122"/>
                <a:cs typeface="+mn-cs"/>
              </a:rPr>
              <a:t>Диаграмма Спаггети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4B8518A-878F-A306-583E-8E41733A73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002" t="15458" r="29305" b="29567"/>
          <a:stretch/>
        </p:blipFill>
        <p:spPr>
          <a:xfrm>
            <a:off x="99158" y="2039974"/>
            <a:ext cx="9343780" cy="756122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2F0468B-B9C8-4C32-CC4F-BB42A17189F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388" t="14638" r="27920" b="35310"/>
          <a:stretch/>
        </p:blipFill>
        <p:spPr>
          <a:xfrm>
            <a:off x="10498015" y="2039974"/>
            <a:ext cx="9506927" cy="7561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118949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-76200"/>
            <a:ext cx="1828800" cy="1828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C5340DC-F716-4750-A615-B499A3E5423E}"/>
              </a:ext>
            </a:extLst>
          </p:cNvPr>
          <p:cNvSpPr txBox="1"/>
          <p:nvPr/>
        </p:nvSpPr>
        <p:spPr>
          <a:xfrm>
            <a:off x="1657350" y="230832"/>
            <a:ext cx="59250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</a:rPr>
              <a:t>ГКУ РО «Центр закупок Рязанской области»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B8EA87-0C24-450C-B0AD-FA9151F462B4}"/>
              </a:ext>
            </a:extLst>
          </p:cNvPr>
          <p:cNvSpPr txBox="1"/>
          <p:nvPr/>
        </p:nvSpPr>
        <p:spPr>
          <a:xfrm>
            <a:off x="1657350" y="898269"/>
            <a:ext cx="182880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defTabSz="457200" hangingPunct="1"/>
            <a:r>
              <a:rPr lang="ru-RU" sz="3200" b="1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Microsoft YaHei" panose="020B0503020204020204" pitchFamily="34" charset="-122"/>
                <a:cs typeface="+mn-cs"/>
              </a:rPr>
              <a:t>ТОП 5 проблем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C87C6F8A-C7F6-45A8-9231-354C21569F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7575" y="-1226692"/>
            <a:ext cx="22114844" cy="361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DB6D20EE-4339-753A-B744-F138D5B931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7093927"/>
              </p:ext>
            </p:extLst>
          </p:nvPr>
        </p:nvGraphicFramePr>
        <p:xfrm>
          <a:off x="466854" y="2985298"/>
          <a:ext cx="19170392" cy="567351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800982">
                  <a:extLst>
                    <a:ext uri="{9D8B030D-6E8A-4147-A177-3AD203B41FA5}">
                      <a16:colId xmlns:a16="http://schemas.microsoft.com/office/drawing/2014/main" val="2070991490"/>
                    </a:ext>
                  </a:extLst>
                </a:gridCol>
                <a:gridCol w="6047249">
                  <a:extLst>
                    <a:ext uri="{9D8B030D-6E8A-4147-A177-3AD203B41FA5}">
                      <a16:colId xmlns:a16="http://schemas.microsoft.com/office/drawing/2014/main" val="1835433763"/>
                    </a:ext>
                  </a:extLst>
                </a:gridCol>
                <a:gridCol w="5191427">
                  <a:extLst>
                    <a:ext uri="{9D8B030D-6E8A-4147-A177-3AD203B41FA5}">
                      <a16:colId xmlns:a16="http://schemas.microsoft.com/office/drawing/2014/main" val="760422465"/>
                    </a:ext>
                  </a:extLst>
                </a:gridCol>
                <a:gridCol w="2544198">
                  <a:extLst>
                    <a:ext uri="{9D8B030D-6E8A-4147-A177-3AD203B41FA5}">
                      <a16:colId xmlns:a16="http://schemas.microsoft.com/office/drawing/2014/main" val="95163449"/>
                    </a:ext>
                  </a:extLst>
                </a:gridCol>
                <a:gridCol w="2055632">
                  <a:extLst>
                    <a:ext uri="{9D8B030D-6E8A-4147-A177-3AD203B41FA5}">
                      <a16:colId xmlns:a16="http://schemas.microsoft.com/office/drawing/2014/main" val="985017186"/>
                    </a:ext>
                  </a:extLst>
                </a:gridCol>
                <a:gridCol w="2530904">
                  <a:extLst>
                    <a:ext uri="{9D8B030D-6E8A-4147-A177-3AD203B41FA5}">
                      <a16:colId xmlns:a16="http://schemas.microsoft.com/office/drawing/2014/main" val="1366287511"/>
                    </a:ext>
                  </a:extLst>
                </a:gridCol>
              </a:tblGrid>
              <a:tr h="44480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Наименование проблемы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Решения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Вклад (мин.)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Вклад (руб.)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Иное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1306042"/>
                  </a:ext>
                </a:extLst>
              </a:tr>
              <a:tr h="101549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Отсутствие единообразного подхода к хранению электронных документов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4305" algn="l"/>
                          <a:tab pos="244475" algn="l"/>
                        </a:tabLst>
                      </a:pPr>
                      <a:r>
                        <a:rPr lang="ru-RU" sz="1600" dirty="0">
                          <a:effectLst/>
                        </a:rPr>
                        <a:t>Разработка стандарта хранения электронной информации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Предотвращение утраты электронного документа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1095627"/>
                  </a:ext>
                </a:extLst>
              </a:tr>
              <a:tr h="113420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2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Разный подход к составлению документа  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4305" algn="l"/>
                          <a:tab pos="244475" algn="l"/>
                        </a:tabLst>
                      </a:pPr>
                      <a:r>
                        <a:rPr lang="ru-RU" sz="1600" dirty="0">
                          <a:effectLst/>
                        </a:rPr>
                        <a:t>Разработка шаблонов электронных документов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-10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9224259"/>
                  </a:ext>
                </a:extLst>
              </a:tr>
              <a:tr h="75915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3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Дублирование документов и папок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54305" algn="l"/>
                          <a:tab pos="244475" algn="l"/>
                        </a:tabLst>
                        <a:defRPr/>
                      </a:pPr>
                      <a:r>
                        <a:rPr lang="ru-RU" sz="1600" dirty="0">
                          <a:effectLst/>
                        </a:rPr>
                        <a:t>Разработка шаблонов электронных документов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algn="l">
                        <a:lnSpc>
                          <a:spcPct val="115000"/>
                        </a:lnSpc>
                        <a:tabLst>
                          <a:tab pos="154305" algn="l"/>
                          <a:tab pos="244475" algn="l"/>
                        </a:tabLst>
                      </a:pP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-10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4825596"/>
                  </a:ext>
                </a:extLst>
              </a:tr>
              <a:tr h="95584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4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Временные затраты на поиск нужного документа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Разработка стандарта хранения электронной информации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-10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4034636"/>
                  </a:ext>
                </a:extLst>
              </a:tr>
              <a:tr h="136401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Риск потери документов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Создание системы резервного копирования электронных документов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Предотвращение утраты электронного документа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35861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8276035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2400"/>
            <a:ext cx="1828800" cy="1828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C5340DC-F716-4750-A615-B499A3E5423E}"/>
              </a:ext>
            </a:extLst>
          </p:cNvPr>
          <p:cNvSpPr txBox="1"/>
          <p:nvPr/>
        </p:nvSpPr>
        <p:spPr>
          <a:xfrm>
            <a:off x="1828800" y="189638"/>
            <a:ext cx="59250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ГКУ РО «Центр закупок Рязанской области»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B8EA87-0C24-450C-B0AD-FA9151F462B4}"/>
              </a:ext>
            </a:extLst>
          </p:cNvPr>
          <p:cNvSpPr txBox="1"/>
          <p:nvPr/>
        </p:nvSpPr>
        <p:spPr>
          <a:xfrm>
            <a:off x="2019300" y="953322"/>
            <a:ext cx="495752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defTabSz="457200" hangingPunct="1"/>
            <a:r>
              <a:rPr lang="ru-RU" sz="3200" b="1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Microsoft YaHei" panose="020B0503020204020204" pitchFamily="34" charset="-122"/>
                <a:cs typeface="+mn-cs"/>
              </a:rPr>
              <a:t>Карточка проекта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CD6BE43-39F6-E3EE-9777-9B46CDE92C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180" t="22411" r="22620" b="20744"/>
          <a:stretch/>
        </p:blipFill>
        <p:spPr>
          <a:xfrm>
            <a:off x="1828799" y="1649985"/>
            <a:ext cx="17092247" cy="9463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111066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-76200"/>
            <a:ext cx="1828800" cy="1828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C5340DC-F716-4750-A615-B499A3E5423E}"/>
              </a:ext>
            </a:extLst>
          </p:cNvPr>
          <p:cNvSpPr txBox="1"/>
          <p:nvPr/>
        </p:nvSpPr>
        <p:spPr>
          <a:xfrm>
            <a:off x="1657350" y="230832"/>
            <a:ext cx="59250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</a:rPr>
              <a:t>ГКУ РО «Центр закупок Рязанской области»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C98D4E4-D79E-4737-94ED-05B413B8419B}"/>
              </a:ext>
            </a:extLst>
          </p:cNvPr>
          <p:cNvSpPr txBox="1"/>
          <p:nvPr/>
        </p:nvSpPr>
        <p:spPr>
          <a:xfrm>
            <a:off x="1676400" y="896446"/>
            <a:ext cx="59060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Microsoft YaHei" panose="020B0503020204020204" pitchFamily="34" charset="-122"/>
              </a:rPr>
              <a:t>Итоги работы ДО</a:t>
            </a: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Microsoft YaHei" panose="020B0503020204020204" pitchFamily="34" charset="-122"/>
              </a:rPr>
              <a:t>/</a:t>
            </a:r>
            <a:r>
              <a:rPr lang="ru-RU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Microsoft YaHei" panose="020B0503020204020204" pitchFamily="34" charset="-122"/>
              </a:rPr>
              <a:t> ПОСЛЕ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560E142-E781-8574-8A77-2A52361571F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7" t="24984" r="52710" b="18223"/>
          <a:stretch/>
        </p:blipFill>
        <p:spPr bwMode="auto">
          <a:xfrm>
            <a:off x="248818" y="1674703"/>
            <a:ext cx="5342290" cy="5855823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673F20FD-ED07-480F-B0E6-D1804E3F2D2A}"/>
              </a:ext>
            </a:extLst>
          </p:cNvPr>
          <p:cNvSpPr/>
          <p:nvPr/>
        </p:nvSpPr>
        <p:spPr>
          <a:xfrm>
            <a:off x="3171196" y="7572419"/>
            <a:ext cx="2684482" cy="70788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Calibri"/>
                <a:cs typeface="Calibri"/>
                <a:sym typeface="Calibri"/>
              </a:rPr>
              <a:t>1,3,5,6,10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5F7D4DB-1123-CEF2-08E9-FED7838C3B3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2" t="32825" r="31746" b="37974"/>
          <a:stretch/>
        </p:blipFill>
        <p:spPr bwMode="auto">
          <a:xfrm>
            <a:off x="0" y="8378544"/>
            <a:ext cx="6066692" cy="2224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E0292A2-78BB-16C6-8C56-496ED4C57A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992216" y="7199565"/>
            <a:ext cx="1309073" cy="104888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B397DE4-B64C-6CBF-F4A4-FF700E9FE8D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5" t="25051" r="46045" b="32831"/>
          <a:stretch/>
        </p:blipFill>
        <p:spPr bwMode="auto">
          <a:xfrm>
            <a:off x="6851651" y="2114996"/>
            <a:ext cx="5223348" cy="2489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D3C9153-F849-7645-309E-27EF2A1B8B2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4" t="11369" r="41836" b="2305"/>
          <a:stretch/>
        </p:blipFill>
        <p:spPr bwMode="auto">
          <a:xfrm>
            <a:off x="6125409" y="4662015"/>
            <a:ext cx="5727167" cy="5295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6C72F8E-E924-7C7F-8210-CE3DBC732D2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82" t="30822" r="25462" b="37912"/>
          <a:stretch/>
        </p:blipFill>
        <p:spPr bwMode="auto">
          <a:xfrm>
            <a:off x="15368933" y="2114996"/>
            <a:ext cx="4278881" cy="21441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A9E707E-3696-BD24-DAC8-BD6C472D8F5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2" t="32425" r="31245" b="45467"/>
          <a:stretch/>
        </p:blipFill>
        <p:spPr bwMode="auto">
          <a:xfrm>
            <a:off x="6837319" y="10031366"/>
            <a:ext cx="5727167" cy="929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848E3E5-523B-8E32-1A9F-01A9BB8BD10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96" t="-210" r="50000"/>
          <a:stretch/>
        </p:blipFill>
        <p:spPr bwMode="auto">
          <a:xfrm>
            <a:off x="10550769" y="5495617"/>
            <a:ext cx="3764887" cy="4773797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FF5E5829-3C79-E226-6389-421A3782CF87}"/>
              </a:ext>
            </a:extLst>
          </p:cNvPr>
          <p:cNvSpPr/>
          <p:nvPr/>
        </p:nvSpPr>
        <p:spPr>
          <a:xfrm rot="10800000" flipV="1">
            <a:off x="11409575" y="4956645"/>
            <a:ext cx="2906081" cy="70788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4000" dirty="0">
                <a:latin typeface="+mn-lt"/>
              </a:rPr>
              <a:t>2,4,5,7,8,9</a:t>
            </a:r>
            <a:endParaRPr kumimoji="0" lang="ru-RU" sz="4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Calibri"/>
              <a:cs typeface="Calibri"/>
              <a:sym typeface="Calibri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098D749-3AB9-3438-530D-E541A25CD3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61119" y="6545028"/>
            <a:ext cx="1309073" cy="104888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14193A7-B240-49BF-8B04-F8A6B4A527F6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46728" t="22023" r="22024" b="8746"/>
          <a:stretch/>
        </p:blipFill>
        <p:spPr>
          <a:xfrm>
            <a:off x="14912648" y="4604993"/>
            <a:ext cx="5191452" cy="6533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459951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-76200"/>
            <a:ext cx="1828800" cy="18288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C5340DC-F716-4750-A615-B499A3E5423E}"/>
              </a:ext>
            </a:extLst>
          </p:cNvPr>
          <p:cNvSpPr txBox="1"/>
          <p:nvPr/>
        </p:nvSpPr>
        <p:spPr>
          <a:xfrm>
            <a:off x="1657350" y="230832"/>
            <a:ext cx="59250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Helvetica Neue"/>
                <a:cs typeface="Calibri"/>
                <a:sym typeface="Calibri"/>
              </a:rPr>
              <a:t>ГКУ РО «Центр закупок Рязанской области»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07924E5-BCF2-4E42-B8EF-F3E9AB34C6AA}"/>
              </a:ext>
            </a:extLst>
          </p:cNvPr>
          <p:cNvSpPr txBox="1"/>
          <p:nvPr/>
        </p:nvSpPr>
        <p:spPr>
          <a:xfrm>
            <a:off x="1676400" y="838200"/>
            <a:ext cx="59060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Helvetica Neue"/>
                <a:ea typeface="Microsoft YaHei" panose="020B0503020204020204" pitchFamily="34" charset="-122"/>
                <a:cs typeface="Calibri"/>
                <a:sym typeface="Calibri"/>
              </a:rPr>
              <a:t>Итоги работы</a:t>
            </a:r>
          </a:p>
        </p:txBody>
      </p:sp>
      <p:sp>
        <p:nvSpPr>
          <p:cNvPr id="5" name="Скругленный прямоугольник 4"/>
          <p:cNvSpPr>
            <a:spLocks/>
          </p:cNvSpPr>
          <p:nvPr/>
        </p:nvSpPr>
        <p:spPr>
          <a:xfrm>
            <a:off x="2823083" y="1895732"/>
            <a:ext cx="6964136" cy="3270772"/>
          </a:xfrm>
          <a:prstGeom prst="roundRect">
            <a:avLst/>
          </a:prstGeom>
          <a:solidFill>
            <a:srgbClr val="00B0F0"/>
          </a:solidFill>
          <a:ln w="25400" cap="flat">
            <a:solidFill>
              <a:srgbClr val="00B0F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cs typeface="Calibri"/>
                <a:sym typeface="Calibri"/>
              </a:rPr>
              <a:t>Сокращение времени поиска электронного документа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321142" y="1847731"/>
            <a:ext cx="6880087" cy="3270772"/>
          </a:xfrm>
          <a:prstGeom prst="roundRect">
            <a:avLst/>
          </a:prstGeom>
          <a:solidFill>
            <a:srgbClr val="00B0F0"/>
          </a:solidFill>
          <a:ln w="25400" cap="flat">
            <a:solidFill>
              <a:srgbClr val="00B0F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cs typeface="Calibri"/>
                <a:sym typeface="Calibri"/>
              </a:rPr>
              <a:t>Сокращение времени на подготовку электронного документа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39440" y="5359113"/>
            <a:ext cx="4503795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Helvetica Neue"/>
                <a:ea typeface="Calibri"/>
                <a:cs typeface="Calibri"/>
                <a:sym typeface="Calibri"/>
              </a:rPr>
              <a:t>с </a:t>
            </a:r>
            <a:r>
              <a:rPr lang="ru-RU" sz="3200" dirty="0">
                <a:solidFill>
                  <a:srgbClr val="00B0F0"/>
                </a:solidFill>
                <a:latin typeface="Helvetica Neue"/>
              </a:rPr>
              <a:t>30</a:t>
            </a: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Helvetica Neue"/>
                <a:ea typeface="Calibri"/>
                <a:cs typeface="Calibri"/>
                <a:sym typeface="Calibri"/>
              </a:rPr>
              <a:t> минут до 10 минут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12775" y="7294701"/>
            <a:ext cx="1887855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tabLst>
                <a:tab pos="630555" algn="l"/>
              </a:tabLst>
            </a:pPr>
            <a:r>
              <a:rPr lang="ru-RU" sz="3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Устранены потери, не приносящие ценности процессу: перепроизводство (дублирование документов и папок); лишние движения (отвлечение от рабочего процесса других сотрудников для помощи в поиске нужного документа); ожидание (временные затраты на поиск нужного документа);  переделка (определение актуального документа).  </a:t>
            </a:r>
            <a:endParaRPr lang="ru-RU" sz="36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59ED0E-7864-EFA8-A059-0C812713E729}"/>
              </a:ext>
            </a:extLst>
          </p:cNvPr>
          <p:cNvSpPr txBox="1"/>
          <p:nvPr/>
        </p:nvSpPr>
        <p:spPr>
          <a:xfrm>
            <a:off x="12509287" y="5359113"/>
            <a:ext cx="4503795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Helvetica Neue"/>
                <a:ea typeface="Calibri"/>
                <a:cs typeface="Calibri"/>
                <a:sym typeface="Calibri"/>
              </a:rPr>
              <a:t>с 4</a:t>
            </a:r>
            <a:r>
              <a:rPr lang="ru-RU" sz="3200" dirty="0">
                <a:solidFill>
                  <a:srgbClr val="00B0F0"/>
                </a:solidFill>
                <a:latin typeface="Helvetica Neue"/>
              </a:rPr>
              <a:t>0</a:t>
            </a: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Helvetica Neue"/>
                <a:ea typeface="Calibri"/>
                <a:cs typeface="Calibri"/>
                <a:sym typeface="Calibri"/>
              </a:rPr>
              <a:t> минут до 10 минут</a:t>
            </a:r>
          </a:p>
        </p:txBody>
      </p:sp>
    </p:spTree>
    <p:extLst>
      <p:ext uri="{BB962C8B-B14F-4D97-AF65-F5344CB8AC3E}">
        <p14:creationId xmlns:p14="http://schemas.microsoft.com/office/powerpoint/2010/main" val="3621458388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4634</TotalTime>
  <Words>303</Words>
  <Application>Microsoft Office PowerPoint</Application>
  <PresentationFormat>Произвольный</PresentationFormat>
  <Paragraphs>76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Calibri</vt:lpstr>
      <vt:lpstr>Helvetica</vt:lpstr>
      <vt:lpstr>Helvetica Neue</vt:lpstr>
      <vt:lpstr>Rubik Regular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Secretary</dc:creator>
  <cp:lastModifiedBy>Office8 MS</cp:lastModifiedBy>
  <cp:revision>170</cp:revision>
  <dcterms:modified xsi:type="dcterms:W3CDTF">2022-11-30T13:02:13Z</dcterms:modified>
</cp:coreProperties>
</file>